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</p:sldIdLst>
  <p:sldSz cx="12192000" cy="6858000"/>
  <p:notesSz cx="6858000" cy="12192000"/>
  <p:custDataLst>
    <p:tags r:id="rId3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62f3cfb2f2339065b1e91b4#tid=663c2fa8ca8515000936000d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557784" y="301752"/>
            <a:ext cx="1746504" cy="62179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45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2025</a:t>
            </a:r>
            <a:endParaRPr lang="en-US" sz="4450" dirty="0"/>
          </a:p>
        </p:txBody>
      </p:sp>
      <p:sp>
        <p:nvSpPr>
          <p:cNvPr id="4" name="MasterShapeName"/>
          <p:cNvSpPr/>
          <p:nvPr/>
        </p:nvSpPr>
        <p:spPr>
          <a:xfrm>
            <a:off x="557784" y="923544"/>
            <a:ext cx="5202936" cy="5669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人教版  选择性必修第一册</a:t>
            </a:r>
            <a:endParaRPr lang="en-US" sz="3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6080760"/>
            <a:ext cx="914400" cy="621792"/>
          </a:xfrm>
          <a:prstGeom prst="rect">
            <a:avLst/>
          </a:prstGeom>
        </p:spPr>
      </p:pic>
      <p:sp>
        <p:nvSpPr>
          <p:cNvPr id="4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5.png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9_1#c62ae5765?htil=3&amp;pid=8e31e9ef5&amp;color=0,0,0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8040" y="486287"/>
            <a:ext cx="4379976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9_2#c62ae5765?htil=3&amp;sp=1&amp;pid=8e31e9ef5&amp;color=0,0,0&amp;vtp=1&amp;bt=1&amp;bbb=1&amp;hb=1&amp;hs=1"/>
              <p:cNvSpPr/>
              <p:nvPr/>
            </p:nvSpPr>
            <p:spPr>
              <a:xfrm>
                <a:off x="612648" y="468000"/>
                <a:ext cx="6455664" cy="31589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（2023河南信阳高中期中</a:t>
                </a:r>
                <a:r>
                  <a:rPr lang="en-US" altLang="zh-CN" sz="2800" b="0" i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虹和霓是太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阳光在水珠内分别经过一次和两次反射后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出射形成的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可用白光照射玻璃球来说明。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两束平行白光照射到透明玻璃球后，在水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平的白色桌面上会形成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𝑀𝑁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两条彩色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C_5_BD.9_2#c62ae5765?htil=3&amp;sp=1&amp;pid=8e31e9ef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6455664" cy="3158935"/>
              </a:xfrm>
              <a:prstGeom prst="rect">
                <a:avLst/>
              </a:prstGeom>
              <a:blipFill rotWithShape="1">
                <a:blip r:embed="rId2"/>
                <a:stretch>
                  <a:fillRect l="-8" r="-6185" b="-2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10_1#c62ae5765.bracket?pid=8e31e9ef5&amp;color=0,0,0&amp;vpa=3&amp;vtp=1"/>
          <p:cNvSpPr/>
          <p:nvPr/>
        </p:nvSpPr>
        <p:spPr>
          <a:xfrm>
            <a:off x="9061462" y="3659382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800" dirty="0"/>
          </a:p>
        </p:txBody>
      </p:sp>
      <p:sp>
        <p:nvSpPr>
          <p:cNvPr id="5" name="QC_5_BD.11_1#c62ae5765.choices?pid=8e31e9ef5&amp;color=0,0,0&amp;vtp=1&amp;bbb=1&amp;hs=1"/>
          <p:cNvSpPr/>
          <p:nvPr/>
        </p:nvSpPr>
        <p:spPr>
          <a:xfrm>
            <a:off x="612648" y="4229104"/>
            <a:ext cx="1096365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589270" algn="l"/>
              </a:tabLst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紫、红、红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、紫</a:t>
            </a:r>
            <a:r>
              <a:rPr lang="en-US" altLang="zh-CN" sz="28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红、紫、红、紫</a:t>
            </a:r>
            <a:endParaRPr lang="en-US" altLang="zh-CN" sz="2800" dirty="0"/>
          </a:p>
          <a:p>
            <a:pPr latinLnBrk="1">
              <a:lnSpc>
                <a:spcPts val="4900"/>
              </a:lnSpc>
              <a:tabLst>
                <a:tab pos="5589270" algn="l"/>
              </a:tabLst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红、紫、紫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、红</a:t>
            </a:r>
            <a:r>
              <a:rPr lang="en-US" altLang="zh-CN" sz="28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紫、红、紫、红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BD.9_2#c62ae5765?htil=3&amp;sp=1&amp;pid=8e31e9ef5&amp;color=0,0,0&amp;vtp=1&amp;bt=1&amp;bbb=1&amp;hb=1&amp;hs=1"/>
              <p:cNvSpPr/>
              <p:nvPr/>
            </p:nvSpPr>
            <p:spPr>
              <a:xfrm>
                <a:off x="611994" y="3672717"/>
                <a:ext cx="10968012" cy="553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光带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，光路如图所示。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点的颜色分别为(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C_5_BD.9_2#c62ae5765?htil=3&amp;sp=1&amp;pid=8e31e9ef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672717"/>
                <a:ext cx="10968012" cy="553657"/>
              </a:xfrm>
              <a:prstGeom prst="rect">
                <a:avLst/>
              </a:prstGeom>
              <a:blipFill rotWithShape="1">
                <a:blip r:embed="rId3"/>
                <a:stretch>
                  <a:fillRect l="-4" t="-92" r="1" b="-12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12_1#c62ae5765?pid=8e31e9ef5&amp;color=0,0,0&amp;vtp=1&amp;bt=1&amp;bbb=1&amp;hb=1"/>
              <p:cNvSpPr/>
              <p:nvPr/>
            </p:nvSpPr>
            <p:spPr>
              <a:xfrm>
                <a:off x="612648" y="468000"/>
                <a:ext cx="10963656" cy="31586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由题图可知，射到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点的光线进入玻璃球时的折射角小于射到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点的光线进入玻璃球时的折射角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，所以玻璃球对射到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点的光的折射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率大于玻璃球对射到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点的光的折射率，故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点的颜色为紫色，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颜色为红色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；同理可得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点的颜色为红色，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点的颜色为紫色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，所以只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A项正确。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5_AS.12_1#c62ae5765?pid=8e31e9ef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3158617"/>
              </a:xfrm>
              <a:prstGeom prst="rect">
                <a:avLst/>
              </a:prstGeom>
              <a:blipFill rotWithShape="1">
                <a:blip r:embed="rId1"/>
                <a:stretch>
                  <a:fillRect l="-5" r="2" b="-2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7e10f377c?pid=53492ecda&amp;color=0,0,0&amp;vtp=1&amp;bt=1&amp;bbb=1"/>
          <p:cNvSpPr/>
          <p:nvPr/>
        </p:nvSpPr>
        <p:spPr>
          <a:xfrm>
            <a:off x="612648" y="466344"/>
            <a:ext cx="10963656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7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题型二</a:t>
            </a:r>
            <a:r>
              <a:rPr lang="en-US" altLang="zh-CN" sz="3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几何光学的综合问题</a:t>
            </a:r>
            <a:endParaRPr lang="en-US" altLang="zh-C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4_BD#3a6ee83e7?sp=1&amp;pid=7e10f377c&amp;color=0,0,0&amp;vtp=1&amp;bbb=1"/>
              <p:cNvSpPr/>
              <p:nvPr/>
            </p:nvSpPr>
            <p:spPr>
              <a:xfrm>
                <a:off x="612648" y="1177979"/>
                <a:ext cx="10963656" cy="37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.折射率的相关公式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6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num>
                      <m:den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CN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zh-CN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CN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zh-CN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为真空中光线与法线的夹角）；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7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den>
                    </m:f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为光从光密介质射向光疏介质发生全反射时的临界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角）。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P_4_BD#3a6ee83e7?sp=1&amp;pid=7e10f377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77979"/>
                <a:ext cx="10963656" cy="3743135"/>
              </a:xfrm>
              <a:prstGeom prst="rect">
                <a:avLst/>
              </a:prstGeom>
              <a:blipFill rotWithShape="1">
                <a:blip r:embed="rId1"/>
                <a:stretch>
                  <a:fillRect l="-5" t="-1" r="2" b="-1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4_BD#3a6ee83e7?sp=1&amp;pid=7e10f377c&amp;color=0,0,0&amp;vtp=1&amp;bt=1&amp;bbb=1"/>
              <p:cNvSpPr/>
              <p:nvPr/>
            </p:nvSpPr>
            <p:spPr>
              <a:xfrm>
                <a:off x="612648" y="468000"/>
                <a:ext cx="10963656" cy="3238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.运用全反射计算折射率问题的思路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（1）确定光是否由光密介质进入光疏介质。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（2）根据题设条件，画出入射角等于临界角的“临界光路”。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（3）运用几何关系、三角函数关系等计算临界角的数值。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（4）根据公式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代数计算。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P_4_BD#3a6ee83e7?sp=1&amp;pid=7e10f377c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3238500"/>
              </a:xfrm>
              <a:prstGeom prst="rect">
                <a:avLst/>
              </a:prstGeom>
              <a:blipFill rotWithShape="1">
                <a:blip r:embed="rId1"/>
                <a:stretch>
                  <a:fillRect l="-5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4_BD.13_1#bb2b8d7eb?sp=1&amp;pid=7e10f377c&amp;color=0,0,0&amp;vtp=1&amp;bt=1&amp;bbb=1&amp;hb=1"/>
              <p:cNvSpPr/>
              <p:nvPr/>
            </p:nvSpPr>
            <p:spPr>
              <a:xfrm>
                <a:off x="612648" y="468000"/>
                <a:ext cx="10963656" cy="26655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800" b="1" i="0" dirty="0">
                    <a:solidFill>
                      <a:srgbClr val="00ADA3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如图所示，某种透明介质的截面图由直角三角形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𝐴𝑂𝐶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和圆心为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半径为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的四分之一圆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𝑂𝐵𝐶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组成，其中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。一束单色光从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垂直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面射入透明介质中，射到圆弧面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上时恰好发生全反射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。已知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点之间的距离为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，光在真空中的传播速度为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4_BD.13_1#bb2b8d7eb?sp=1&amp;pid=7e10f377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665540"/>
              </a:xfrm>
              <a:prstGeom prst="rect">
                <a:avLst/>
              </a:prstGeom>
              <a:blipFill rotWithShape="1">
                <a:blip r:embed="rId1"/>
                <a:stretch>
                  <a:fillRect l="-5" r="-114" b="-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4_BD.13_2#bb2b8d7eb?pid=7e10f377c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0368" y="3248284"/>
            <a:ext cx="173736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14_1#de64b6339?pid=bb2b8d7eb&amp;color=0,0,0&amp;vtp=1&amp;bt=1&amp;bbb=1"/>
              <p:cNvSpPr/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单色光在介质中的传播速度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5_BD.14_1#de64b6339?pid=bb2b8d7eb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blipFill rotWithShape="1">
                <a:blip r:embed="rId1"/>
                <a:stretch>
                  <a:fillRect l="-5" t="-1" r="2" b="-11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AN.15_1#de64b6339?pid=bb2b8d7eb&amp;color=0,0,0&amp;vtp=1&amp;bbb=1"/>
              <p:cNvSpPr/>
              <p:nvPr/>
            </p:nvSpPr>
            <p:spPr>
              <a:xfrm>
                <a:off x="612648" y="1047374"/>
                <a:ext cx="10963656" cy="7224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5_AN.15_1#de64b6339?pid=bb2b8d7e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47374"/>
                <a:ext cx="10963656" cy="722440"/>
              </a:xfrm>
              <a:prstGeom prst="rect">
                <a:avLst/>
              </a:prstGeom>
              <a:blipFill rotWithShape="1">
                <a:blip r:embed="rId2"/>
                <a:stretch>
                  <a:fillRect l="-5" t="-36" r="2" b="-1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AS.16_1#de64b6339?htil=4&amp;pid=bb2b8d7eb&amp;color=0,0,0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7587" y="1902529"/>
            <a:ext cx="1828800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5_AS.16_2#de64b6339?htil=4&amp;pid=bb2b8d7eb&amp;color=0,0,0&amp;vtp=1&amp;bbb=1&amp;hb=1"/>
              <p:cNvSpPr/>
              <p:nvPr/>
            </p:nvSpPr>
            <p:spPr>
              <a:xfrm>
                <a:off x="612648" y="1775529"/>
                <a:ext cx="9006840" cy="12158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面恰好发生全反射，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入射角等于临界角，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作出光路图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，如图所示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O_5_AS.16_2#de64b6339?htil=4&amp;pid=bb2b8d7e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775529"/>
                <a:ext cx="9006840" cy="1215835"/>
              </a:xfrm>
              <a:prstGeom prst="rect">
                <a:avLst/>
              </a:prstGeom>
              <a:blipFill rotWithShape="1">
                <a:blip r:embed="rId4"/>
                <a:stretch>
                  <a:fillRect l="-6" t="-6" r="6" b="-5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O_5_AS.16_3#de64b6339?htil=4&amp;pid=bb2b8d7eb&amp;color=0,0,0&amp;vtp=1&amp;bbb=1"/>
              <p:cNvSpPr/>
              <p:nvPr/>
            </p:nvSpPr>
            <p:spPr>
              <a:xfrm>
                <a:off x="612648" y="2994729"/>
                <a:ext cx="9006840" cy="1493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𝑂𝐷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𝑂𝐸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由折射率与速度的关系有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6" name="QO_5_AS.16_3#de64b6339?htil=4&amp;pid=bb2b8d7e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94729"/>
                <a:ext cx="9006840" cy="1493965"/>
              </a:xfrm>
              <a:prstGeom prst="rect">
                <a:avLst/>
              </a:prstGeom>
              <a:blipFill rotWithShape="1">
                <a:blip r:embed="rId5"/>
                <a:stretch>
                  <a:fillRect l="-6" t="-5" r="6" b="-1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  <p:bldP spid="6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17_1#7f9a6bdf8?pid=bb2b8d7eb&amp;color=0,0,0&amp;vtp=1&amp;bt=1&amp;bbb=1"/>
              <p:cNvSpPr/>
              <p:nvPr/>
            </p:nvSpPr>
            <p:spPr>
              <a:xfrm>
                <a:off x="612648" y="468000"/>
                <a:ext cx="10963656" cy="553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单色光第一次射出介质时的折射角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5_BD.17_1#7f9a6bdf8?pid=bb2b8d7eb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553657"/>
              </a:xfrm>
              <a:prstGeom prst="rect">
                <a:avLst/>
              </a:prstGeom>
              <a:blipFill rotWithShape="1">
                <a:blip r:embed="rId1"/>
                <a:stretch>
                  <a:fillRect l="-5" t="-1" r="2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AN.18_1#7f9a6bdf8?pid=bb2b8d7eb&amp;color=0,0,0&amp;vtp=1&amp;bbb=1"/>
              <p:cNvSpPr/>
              <p:nvPr/>
            </p:nvSpPr>
            <p:spPr>
              <a:xfrm>
                <a:off x="612648" y="1090427"/>
                <a:ext cx="10963656" cy="5562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5_AN.18_1#7f9a6bdf8?pid=bb2b8d7e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0427"/>
                <a:ext cx="10963656" cy="556260"/>
              </a:xfrm>
              <a:prstGeom prst="rect">
                <a:avLst/>
              </a:prstGeom>
              <a:blipFill rotWithShape="1">
                <a:blip r:embed="rId2"/>
                <a:stretch>
                  <a:fillRect l="-5" t="-24" r="2" b="-14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5_AS.19_1#7f9a6bdf8?pid=bb2b8d7eb&amp;color=0,0,0&amp;vtp=1&amp;bbb=1&amp;hb=1"/>
              <p:cNvSpPr/>
              <p:nvPr/>
            </p:nvSpPr>
            <p:spPr>
              <a:xfrm>
                <a:off x="612648" y="1656339"/>
                <a:ext cx="10963656" cy="190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由几何关系知，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𝐸𝐹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平行，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𝐸𝐹𝐶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根据折射定律有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5_AS.19_1#7f9a6bdf8?pid=bb2b8d7e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56339"/>
                <a:ext cx="10963656" cy="1905000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2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8157bf562?pid=7e10f377c&amp;color=0,0,0&amp;vtp=1&amp;bt=1&amp;bbb=1&amp;hb=1"/>
          <p:cNvSpPr/>
          <p:nvPr/>
        </p:nvSpPr>
        <p:spPr>
          <a:xfrm>
            <a:off x="612648" y="468000"/>
            <a:ext cx="10963656" cy="57494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总结归纳</a:t>
            </a:r>
            <a:endParaRPr lang="en-US" altLang="zh-CN" sz="2800" dirty="0"/>
          </a:p>
          <a:p>
            <a:pPr algn="ctr"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画光路图时的注意事项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1）光在同一种介质中沿直线传播，作图时应使用直尺辅助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，一定要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规范作图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2）光垂直穿过界面时，光路不发生偏折。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3）光在界面上发生反射时，应充分利用对称性来解决问题。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4）光从光疏介质进入光密介质时，与法线夹角减小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；从光密介质进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入光疏介质时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，与法线夹角增大。</a:t>
            </a:r>
            <a:endParaRPr lang="en-US" altLang="zh-CN" sz="2800" dirty="0"/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5）光从光密介质射到光疏介质时，首先要判断是否发生了全反射。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a063f637?sp=1&amp;pid=7e10f377c&amp;color=0,0,0&amp;vtp=1&amp;bt=1&amp;bbb=1"/>
          <p:cNvSpPr/>
          <p:nvPr/>
        </p:nvSpPr>
        <p:spPr>
          <a:xfrm>
            <a:off x="612648" y="466344"/>
            <a:ext cx="10963656" cy="5647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</a:t>
            </a:r>
            <a:endParaRPr lang="en-US" altLang="zh-CN" sz="3000" dirty="0"/>
          </a:p>
        </p:txBody>
      </p:sp>
      <p:pic>
        <p:nvPicPr>
          <p:cNvPr id="3" name="QC_5_BD.20_1#afff5777f?htil=5&amp;pid=8a063f637&amp;color=0,0,0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7703" y="1178559"/>
            <a:ext cx="2304288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20_2#afff5777f?htil=5&amp;sp=1&amp;pid=8a063f637&amp;color=0,0,0&amp;vtp=1&amp;bbb=1&amp;hb=1&amp;hs=1"/>
              <p:cNvSpPr/>
              <p:nvPr/>
            </p:nvSpPr>
            <p:spPr>
              <a:xfrm>
                <a:off x="612648" y="1032256"/>
                <a:ext cx="8531352" cy="16889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多选题一截面半径为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透明圆柱体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，放置在水平桌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。现有一束位于截面内的光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，平行于桌面射到圆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柱体表面上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，折射进入后再从右侧竖直表面射出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C_5_BD.20_2#afff5777f?htil=5&amp;sp=1&amp;pid=8a063f63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32256"/>
                <a:ext cx="8531352" cy="1688910"/>
              </a:xfrm>
              <a:prstGeom prst="rect">
                <a:avLst/>
              </a:prstGeom>
              <a:blipFill rotWithShape="1">
                <a:blip r:embed="rId2"/>
                <a:stretch>
                  <a:fillRect l="-6" t="-23" r="-283" b="-29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21_1#afff5777f.bracket?pid=8a063f637&amp;color=0,0,0&amp;vpa=4&amp;vtp=1&amp;bbb=1"/>
          <p:cNvSpPr/>
          <p:nvPr/>
        </p:nvSpPr>
        <p:spPr>
          <a:xfrm>
            <a:off x="3066428" y="3403791"/>
            <a:ext cx="1009650" cy="5201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ABD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BD.22_1#afff5777f.choices?pid=8a063f637&amp;color=0,0,0&amp;vtp=1&amp;bbb=1&amp;hs=1"/>
              <p:cNvSpPr/>
              <p:nvPr/>
            </p:nvSpPr>
            <p:spPr>
              <a:xfrm>
                <a:off x="612648" y="3931158"/>
                <a:ext cx="10963656" cy="2251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这种材料的折射率为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光线从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点射入圆柱体的折射角为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两点的距离为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光线从右侧竖直表面射出时的出射角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C_5_BD.22_1#afff5777f.choices?pid=8a063f637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931158"/>
                <a:ext cx="10963656" cy="2251710"/>
              </a:xfrm>
              <a:prstGeom prst="rect">
                <a:avLst/>
              </a:prstGeom>
              <a:blipFill rotWithShape="1">
                <a:blip r:embed="rId3"/>
                <a:stretch>
                  <a:fillRect l="-5" t="-23" r="2" b="-2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5_BD.20_2#afff5777f?htil=5&amp;sp=1&amp;pid=8a063f637&amp;color=0,0,0&amp;vtp=1&amp;bbb=1&amp;hb=1&amp;hs=1"/>
              <p:cNvSpPr/>
              <p:nvPr/>
            </p:nvSpPr>
            <p:spPr>
              <a:xfrm>
                <a:off x="611994" y="2724658"/>
                <a:ext cx="10968012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4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图所示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，已知入射光线与桌面的距离为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，且图中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𝐴𝐷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7" name="QC_5_BD.20_2#afff5777f?htil=5&amp;sp=1&amp;pid=8a063f63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2724658"/>
                <a:ext cx="10968012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4" t="-42" r="1" b="-4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23_1#afff5777f?htil=6&amp;pid=8a063f637&amp;color=0,0,0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2016" y="495432"/>
            <a:ext cx="2286000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AS.23_2#afff5777f?htil=6&amp;pid=8a063f637&amp;color=0,0,0&amp;vtp=1&amp;bt=1&amp;bbb=1&amp;hb=1&amp;hs=1"/>
              <p:cNvSpPr/>
              <p:nvPr/>
            </p:nvSpPr>
            <p:spPr>
              <a:xfrm>
                <a:off x="612648" y="468000"/>
                <a:ext cx="8549640" cy="18635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连接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、A，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即为过入射点的法线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。因此图中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的角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为入射角。过A点作水平表面的垂线，垂足为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C_5_AS.23_2#afff5777f?htil=6&amp;pid=8a063f637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8549640" cy="1863535"/>
              </a:xfrm>
              <a:prstGeom prst="rect">
                <a:avLst/>
              </a:prstGeom>
              <a:blipFill rotWithShape="1">
                <a:blip r:embed="rId2"/>
                <a:stretch>
                  <a:fillRect l="-6" r="-3010" b="-3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AS.23_3#afff5777f?htil=6&amp;pid=8a063f637&amp;color=0,0,0&amp;vtp=1&amp;bbb=1&amp;hb=1&amp;hs=1"/>
              <p:cNvSpPr/>
              <p:nvPr/>
            </p:nvSpPr>
            <p:spPr>
              <a:xfrm>
                <a:off x="612648" y="2321184"/>
                <a:ext cx="8549640" cy="7221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由题意知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𝐴𝑂𝐵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C_5_AS.23_3#afff5777f?htil=6&amp;pid=8a063f63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321184"/>
                <a:ext cx="8549640" cy="722186"/>
              </a:xfrm>
              <a:prstGeom prst="rect">
                <a:avLst/>
              </a:prstGeom>
              <a:blipFill rotWithShape="1">
                <a:blip r:embed="rId3"/>
                <a:stretch>
                  <a:fillRect l="-6" t="-36" r="6" b="-1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AS.23_3#afff5777f?htil=6&amp;pid=8a063f637&amp;color=0,0,0&amp;vtp=1&amp;bbb=1&amp;hb=1&amp;hs=1"/>
              <p:cNvSpPr/>
              <p:nvPr/>
            </p:nvSpPr>
            <p:spPr>
              <a:xfrm>
                <a:off x="611994" y="3043370"/>
                <a:ext cx="10968012" cy="35433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𝐴𝑂𝐷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𝐵𝐴𝑂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，故B项正确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；由折射定律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𝛽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，故A项正确；由图可知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𝛾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𝐴𝐷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C项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；光线从右侧竖直表面射出时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，由折射定律得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𝛾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，故D项正确。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C_5_AS.23_3#afff5777f?htil=6&amp;pid=8a063f63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043370"/>
                <a:ext cx="10968012" cy="3543300"/>
              </a:xfrm>
              <a:prstGeom prst="rect">
                <a:avLst/>
              </a:prstGeom>
              <a:blipFill rotWithShape="1">
                <a:blip r:embed="rId4"/>
                <a:stretch>
                  <a:fillRect l="-4" t="-13" r="1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5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53492ecda.fixed?pid=61258a351&amp;color=0,173,163&amp;vtp=1&amp;bbb=1"/>
          <p:cNvSpPr/>
          <p:nvPr/>
        </p:nvSpPr>
        <p:spPr>
          <a:xfrm>
            <a:off x="877824" y="2660904"/>
            <a:ext cx="10552176" cy="72237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第四章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</a:t>
            </a:r>
            <a:endParaRPr lang="en-US" altLang="zh-CN" sz="4000" dirty="0"/>
          </a:p>
        </p:txBody>
      </p:sp>
      <p:sp>
        <p:nvSpPr>
          <p:cNvPr id="3" name="C_2#53492ecda"/>
          <p:cNvSpPr/>
          <p:nvPr/>
        </p:nvSpPr>
        <p:spPr>
          <a:xfrm>
            <a:off x="877824" y="3419856"/>
            <a:ext cx="8997696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53492ecda.fixed?pid=61258a351&amp;color=0,173,163&amp;vtp=1&amp;bbb=1"/>
          <p:cNvSpPr/>
          <p:nvPr/>
        </p:nvSpPr>
        <p:spPr>
          <a:xfrm>
            <a:off x="877824" y="3493008"/>
            <a:ext cx="10552176" cy="612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专题课</a:t>
            </a:r>
            <a:r>
              <a:rPr lang="en-US" altLang="zh-CN" sz="34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光的折射和全反射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24_1#7a0786895?htil=7&amp;pid=8a063f637&amp;color=0,0,0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9523" y="486288"/>
            <a:ext cx="2459736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24_2#7a0786895?htil=7&amp;sp=1&amp;pid=8a063f637&amp;color=0,0,0&amp;vtp=1&amp;bt=1&amp;bbb=1&amp;hb=1&amp;hs=1"/>
              <p:cNvSpPr/>
              <p:nvPr/>
            </p:nvSpPr>
            <p:spPr>
              <a:xfrm>
                <a:off x="612648" y="468000"/>
                <a:ext cx="8375904" cy="31589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，一种透明柱状材料的横截面由一个直角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三角形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𝑂𝐴𝐵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和一个圆心在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点、半径为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的半圆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组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成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，半圆下表面涂有反射膜，一束平行于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的单色光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边上的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点进入该材料内部后沿直线到达圆周上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点，经两次反射后从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边射出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，已知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5_BD.24_2#7a0786895?htil=7&amp;sp=1&amp;pid=8a063f637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8375904" cy="3158935"/>
              </a:xfrm>
              <a:prstGeom prst="rect">
                <a:avLst/>
              </a:prstGeom>
              <a:blipFill rotWithShape="1">
                <a:blip r:embed="rId2"/>
                <a:stretch>
                  <a:fillRect l="-6" r="-59" b="-2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5_BD.24_2#7a0786895?htil=7&amp;sp=1&amp;pid=8a063f637&amp;color=0,0,0&amp;vtp=1&amp;bt=1&amp;bbb=1&amp;hb=1&amp;hs=1"/>
              <p:cNvSpPr/>
              <p:nvPr/>
            </p:nvSpPr>
            <p:spPr>
              <a:xfrm>
                <a:off x="611994" y="3600265"/>
                <a:ext cx="10968012" cy="13174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𝐵𝑂𝐶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𝐵𝐴𝑂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𝑂𝑀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，光在真空中的传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播速度为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，求：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5_BD.24_2#7a0786895?htil=7&amp;sp=1&amp;pid=8a063f637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600265"/>
                <a:ext cx="10968012" cy="1317435"/>
              </a:xfrm>
              <a:prstGeom prst="rect">
                <a:avLst/>
              </a:prstGeom>
              <a:blipFill rotWithShape="1">
                <a:blip r:embed="rId3"/>
                <a:stretch>
                  <a:fillRect l="-4" t="-34" r="1" b="-5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25_1#e94f9d51a?pid=7a0786895&amp;color=0,0,0&amp;vtp=1&amp;bt=1&amp;bbb=1"/>
              <p:cNvSpPr/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单色光在该材料内的传播速度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6_BD.25_1#e94f9d51a?pid=7a078689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blipFill rotWithShape="1">
                <a:blip r:embed="rId1"/>
                <a:stretch>
                  <a:fillRect l="-5" t="-1" r="2" b="-11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26_1#e94f9d51a?pid=7a0786895&amp;color=0,0,0&amp;vtp=1&amp;bbb=1"/>
              <p:cNvSpPr/>
              <p:nvPr/>
            </p:nvSpPr>
            <p:spPr>
              <a:xfrm>
                <a:off x="612648" y="1047374"/>
                <a:ext cx="10963656" cy="7226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6_AN.26_1#e94f9d51a?pid=7a078689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47374"/>
                <a:ext cx="10963656" cy="722694"/>
              </a:xfrm>
              <a:prstGeom prst="rect">
                <a:avLst/>
              </a:prstGeom>
              <a:blipFill rotWithShape="1">
                <a:blip r:embed="rId2"/>
                <a:stretch>
                  <a:fillRect l="-5" t="-36" r="2" b="-1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27_1#e94f9d51a?pid=7a0786895&amp;color=0,0,0&amp;vtp=1&amp;bbb=1"/>
              <p:cNvSpPr/>
              <p:nvPr/>
            </p:nvSpPr>
            <p:spPr>
              <a:xfrm>
                <a:off x="612648" y="1774703"/>
                <a:ext cx="10963656" cy="412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𝑀𝑂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垂直，则有</a:t>
                </a:r>
                <a:endParaRPr lang="en-US" altLang="zh-CN" sz="2800" dirty="0"/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𝑂𝐶𝑀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𝑂𝑀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𝑂𝐶𝑀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5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对单色光在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点时，有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60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∘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30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∘</m:t>
                            </m:r>
                          </m:sup>
                        </m:sSup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单色光在材料内传播的速度为</a:t>
                </a:r>
                <a:endParaRPr lang="en-US" altLang="zh-CN" sz="2800" dirty="0"/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6_AS.27_1#e94f9d51a?pid=7a078689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774703"/>
                <a:ext cx="10963656" cy="412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2" b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28_1#7ba849b73?pid=7a0786895&amp;color=0,0,0&amp;vtp=1&amp;bt=1&amp;bbb=1"/>
              <p:cNvSpPr/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单色光第一次在材料内部传播所用的时间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6_BD.28_1#7ba849b73?pid=7a078689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blipFill rotWithShape="1">
                <a:blip r:embed="rId1"/>
                <a:stretch>
                  <a:fillRect l="-5" t="-1" r="2" b="-11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29_1#7ba849b73?pid=7a0786895&amp;color=0,0,0&amp;vtp=1&amp;bbb=1"/>
              <p:cNvSpPr/>
              <p:nvPr/>
            </p:nvSpPr>
            <p:spPr>
              <a:xfrm>
                <a:off x="612648" y="1047374"/>
                <a:ext cx="10963656" cy="81826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70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6_AN.29_1#7ba849b73?pid=7a078689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47374"/>
                <a:ext cx="10963656" cy="818261"/>
              </a:xfrm>
              <a:prstGeom prst="rect">
                <a:avLst/>
              </a:prstGeom>
              <a:blipFill rotWithShape="1">
                <a:blip r:embed="rId2"/>
                <a:stretch>
                  <a:fillRect l="-5" t="-32" r="2" b="-8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AS.30_1#7ba849b73?htil=8&amp;pid=7a0786895&amp;color=0,0,0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8570" y="1997651"/>
            <a:ext cx="1700784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AS.30_2#7ba849b73?htil=8&amp;pid=7a0786895&amp;color=0,0,0&amp;vtp=1&amp;bbb=1"/>
          <p:cNvSpPr/>
          <p:nvPr/>
        </p:nvSpPr>
        <p:spPr>
          <a:xfrm>
            <a:off x="612648" y="1870651"/>
            <a:ext cx="9125712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对单色光，光路图如图所示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O_6_AS.30_3#7ba849b73?htil=8&amp;pid=7a0786895&amp;color=0,0,0&amp;vtp=1&amp;bbb=1"/>
              <p:cNvSpPr/>
              <p:nvPr/>
            </p:nvSpPr>
            <p:spPr>
              <a:xfrm>
                <a:off x="612648" y="2428816"/>
                <a:ext cx="9125712" cy="3403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900"/>
                  </a:lnSpc>
                </a:pP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单色光由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传播的时间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cos</m:t>
                            </m:r>
                            <m:r>
                              <m:rPr>
                                <m:nor/>
                              </m:rP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Times New Roman" panose="02020603050405020304" pitchFamily="34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sz="28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altLang="zh-CN" sz="28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∘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72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5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单色光由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传播的时间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30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∘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72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algn="l" latinLnBrk="1">
                  <a:lnSpc>
                    <a:spcPct val="110000"/>
                  </a:lnSpc>
                </a:pPr>
                <a:endParaRPr lang="en-US" altLang="zh-CN" sz="2800" dirty="0"/>
              </a:p>
            </p:txBody>
          </p:sp>
        </mc:Choice>
        <mc:Fallback>
          <p:sp>
            <p:nvSpPr>
              <p:cNvPr id="6" name="QO_6_AS.30_3#7ba849b73?htil=8&amp;pid=7a078689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428816"/>
                <a:ext cx="9125712" cy="3403600"/>
              </a:xfrm>
              <a:prstGeom prst="rect">
                <a:avLst/>
              </a:prstGeom>
              <a:blipFill rotWithShape="1">
                <a:blip r:embed="rId4"/>
                <a:stretch>
                  <a:fillRect l="-6" t="-17" r="7" b="-13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  <p:bldP spid="6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AS.30_3#7ba849b73?htil=8&amp;pid=7a0786895&amp;color=0,0,0&amp;vtp=1&amp;bbb=1"/>
              <p:cNvSpPr/>
              <p:nvPr/>
            </p:nvSpPr>
            <p:spPr>
              <a:xfrm>
                <a:off x="611994" y="468000"/>
                <a:ext cx="10968012" cy="325666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9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单色光由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传播的时间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Times New Roman" panose="02020603050405020304" pitchFamily="34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cos</m:t>
                            </m:r>
                            <m:r>
                              <m:rPr>
                                <m:nor/>
                              </m:rP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Times New Roman" panose="02020603050405020304" pitchFamily="34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sz="28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altLang="zh-CN" sz="28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∘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72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因此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，单色光第一次在材料内部传播的时间为</a:t>
                </a:r>
                <a:endParaRPr lang="en-US" altLang="zh-CN" sz="2800" dirty="0"/>
              </a:p>
              <a:p>
                <a:pPr latinLnBrk="1">
                  <a:lnSpc>
                    <a:spcPts val="70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6_AS.30_3#7ba849b73?htil=8&amp;pid=7a078689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468000"/>
                <a:ext cx="10968012" cy="3256661"/>
              </a:xfrm>
              <a:prstGeom prst="rect">
                <a:avLst/>
              </a:prstGeom>
              <a:blipFill rotWithShape="1">
                <a:blip r:embed="rId1"/>
                <a:stretch>
                  <a:fillRect l="-4" r="1" b="-2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6d6c555c3?pid=53492ecda&amp;color=0,0,0&amp;vtp=1&amp;bt=1&amp;bbb=1"/>
          <p:cNvSpPr/>
          <p:nvPr/>
        </p:nvSpPr>
        <p:spPr>
          <a:xfrm>
            <a:off x="612648" y="466344"/>
            <a:ext cx="10963656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7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题型一</a:t>
            </a:r>
            <a:r>
              <a:rPr lang="en-US" altLang="zh-CN" sz="3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不同色光的折射和全反射问题</a:t>
            </a:r>
            <a:endParaRPr lang="en-US" altLang="zh-CN" sz="3200" dirty="0"/>
          </a:p>
        </p:txBody>
      </p:sp>
      <p:sp>
        <p:nvSpPr>
          <p:cNvPr id="3" name="P_4_BD#598ad4dc5?sp=1&amp;pid=6d6c555c3&amp;color=0,0,0&amp;vtp=1&amp;bbb=1"/>
          <p:cNvSpPr/>
          <p:nvPr/>
        </p:nvSpPr>
        <p:spPr>
          <a:xfrm>
            <a:off x="612648" y="1185894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1.色散现象：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一束白光通过三棱镜后会在屏上形成彩色光带。</a:t>
            </a:r>
            <a:endParaRPr lang="en-US" altLang="zh-CN" sz="2800" dirty="0"/>
          </a:p>
        </p:txBody>
      </p:sp>
      <p:pic>
        <p:nvPicPr>
          <p:cNvPr id="4" name="P_4_BD#598ad4dc5?pid=6d6c555c3&amp;color=0,0,0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1104" y="1882775"/>
            <a:ext cx="36758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598ad4dc5?sp=1&amp;pid=6d6c555c3&amp;color=0,0,0&amp;mp=1&amp;vtp=1&amp;bt=1&amp;bbb=1&amp;hb=1"/>
          <p:cNvSpPr/>
          <p:nvPr/>
        </p:nvSpPr>
        <p:spPr>
          <a:xfrm>
            <a:off x="612648" y="468000"/>
            <a:ext cx="10963656" cy="18635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2.成因：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棱镜材料对不同色光的折射率不同，对红光的折射率最小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，红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光通过棱镜后的偏折程度最小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，对紫光的折射率最大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，紫光通过棱镜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后的偏折程度最大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800" dirty="0"/>
          </a:p>
        </p:txBody>
      </p:sp>
      <p:pic>
        <p:nvPicPr>
          <p:cNvPr id="3" name="P_4_BD#598ad4dc5?pid=6d6c555c3&amp;color=0,0,0&amp;mp=1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4568" y="2451740"/>
            <a:ext cx="3108960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598ad4dc5?sp=1&amp;pid=6d6c555c3&amp;color=0,0,0&amp;vtp=1&amp;bt=1&amp;bbb=1"/>
          <p:cNvSpPr/>
          <p:nvPr/>
        </p:nvSpPr>
        <p:spPr>
          <a:xfrm>
            <a:off x="612648" y="468000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3.各种色光的比较</a:t>
            </a: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P_4_BD#598ad4dc5?colgroup=14,14&amp;pid=6d6c555c3&amp;color=0,0,0&amp;vtp=1&amp;bbb=1"/>
              <p:cNvGraphicFramePr>
                <a:graphicFrameLocks noGrp="1"/>
              </p:cNvGraphicFramePr>
              <p:nvPr/>
            </p:nvGraphicFramePr>
            <p:xfrm>
              <a:off x="612648" y="1165230"/>
              <a:ext cx="10945368" cy="3995106"/>
            </p:xfrm>
            <a:graphic>
              <a:graphicData uri="http://schemas.openxmlformats.org/drawingml/2006/table">
                <a:tbl>
                  <a:tblPr/>
                  <a:tblGrid>
                    <a:gridCol w="5477256"/>
                    <a:gridCol w="5468112"/>
                  </a:tblGrid>
                  <a:tr h="571437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颜色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红橙黄绿蓝靛紫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6484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频率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1437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同一介质的折射率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小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大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1437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同一介质中的速度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大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1437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波长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大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1437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临界角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大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1437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通过棱镜的偏折角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小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大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P_4_BD#598ad4dc5?colgroup=14,14&amp;pid=6d6c555c3&amp;color=0,0,0&amp;vtp=1&amp;bbb=1"/>
              <p:cNvGraphicFramePr>
                <a:graphicFrameLocks noGrp="1"/>
              </p:cNvGraphicFramePr>
              <p:nvPr/>
            </p:nvGraphicFramePr>
            <p:xfrm>
              <a:off x="612648" y="1165230"/>
              <a:ext cx="10945368" cy="3995106"/>
            </p:xfrm>
            <a:graphic>
              <a:graphicData uri="http://schemas.openxmlformats.org/drawingml/2006/table">
                <a:tbl>
                  <a:tblPr/>
                  <a:tblGrid>
                    <a:gridCol w="5477256"/>
                    <a:gridCol w="5468112"/>
                  </a:tblGrid>
                  <a:tr h="571437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颜色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红橙黄绿蓝靛紫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64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571500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同一介质的折射率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571500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同一介质中的速度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571500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波长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571500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临界角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571500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通过棱镜的偏折角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1_1#29ffde5b1?pid=6d6c555c3&amp;color=0,0,0&amp;vtp=1&amp;bt=1&amp;bbb=1&amp;hb=1"/>
          <p:cNvSpPr/>
          <p:nvPr/>
        </p:nvSpPr>
        <p:spPr>
          <a:xfrm>
            <a:off x="612648" y="468000"/>
            <a:ext cx="1096365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例1</a:t>
            </a:r>
            <a:r>
              <a:rPr lang="en-US" altLang="zh-CN" sz="28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很多公园的水池底部都装有彩灯，当一细束由红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、蓝两色光组成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的灯光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，从水中斜射向空气时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，关于光在水面可能发生的反射和折射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现象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下列光路图中正确的是(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3" name="QC_4_AN.2_1#29ffde5b1.bracket?pid=6d6c555c3&amp;color=0,0,0&amp;vpa=1&amp;vtp=1"/>
          <p:cNvSpPr/>
          <p:nvPr/>
        </p:nvSpPr>
        <p:spPr>
          <a:xfrm>
            <a:off x="5512466" y="1750065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800" dirty="0"/>
          </a:p>
        </p:txBody>
      </p:sp>
      <p:sp>
        <p:nvSpPr>
          <p:cNvPr id="4" name="QC_4_BD.3_1#29ffde5b1.choices?pid=6d6c555c3&amp;color=0,0,0&amp;vtp=1&amp;bbb=1"/>
          <p:cNvSpPr/>
          <p:nvPr/>
        </p:nvSpPr>
        <p:spPr>
          <a:xfrm>
            <a:off x="612648" y="2324740"/>
            <a:ext cx="10963656" cy="14900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133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75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75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75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75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 </a:t>
            </a:r>
            <a:endParaRPr lang="en-US" altLang="zh-CN" sz="900" dirty="0">
              <a:latin typeface="宋体" panose="02010600030101010101" pitchFamily="2" charset="-122"/>
            </a:endParaRPr>
          </a:p>
        </p:txBody>
      </p:sp>
      <p:pic>
        <p:nvPicPr>
          <p:cNvPr id="5" name="QC_4_BD.3_1#29ffde5b1.choice_image?pid=6d6c555c3&amp;color=0,0,0&amp;iip=1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139" y="2593091"/>
            <a:ext cx="208483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4_BD.3_1#29ffde5b1.choice_image?pid=6d6c555c3&amp;color=0,0,0&amp;iip=2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4597" y="2593091"/>
            <a:ext cx="21305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4_BD.3_1#29ffde5b1.choice_image?pid=6d6c555c3&amp;color=0,0,0&amp;iip=3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5282" y="2593091"/>
            <a:ext cx="213969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4_BD.3_1#29ffde5b1.choice_image?pid=6d6c555c3&amp;color=0,0,0&amp;iip=4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5429" y="2593091"/>
            <a:ext cx="21305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4_AS.4_1#29ffde5b1?pid=6d6c555c3&amp;color=0,0,0&amp;vtp=1&amp;bt=1&amp;bbb=1&amp;hb=1"/>
              <p:cNvSpPr/>
              <p:nvPr/>
            </p:nvSpPr>
            <p:spPr>
              <a:xfrm>
                <a:off x="612648" y="468000"/>
                <a:ext cx="10963656" cy="45556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光照射到水面时一定发生反射，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所以反射光中红光和蓝光都有，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D图不可能。由于红光的频率比蓝光的小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，水对红光的折射率比对蓝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光的小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知，红光的临界角比蓝光的大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，所以在水面处若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蓝光不发生全反射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，则红光也一定不会发生全反射，故B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图是不可能的。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当两种色光都能折射到空气中时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，根据折射定律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知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，红光与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蓝光对应的折射率不同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，在入射角相等时，折射角一定不同，故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A不可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能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。综上，只有C可能，故选C。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4_AS.4_1#29ffde5b1?pid=6d6c555c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4555617"/>
              </a:xfrm>
              <a:prstGeom prst="rect">
                <a:avLst/>
              </a:prstGeom>
              <a:blipFill rotWithShape="1">
                <a:blip r:embed="rId1"/>
                <a:stretch>
                  <a:fillRect l="-5" r="-3612" b="-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e31e9ef5?sp=1&amp;pid=6d6c555c3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</a:t>
            </a:r>
            <a:endParaRPr lang="en-US" altLang="zh-CN" sz="3000" dirty="0"/>
          </a:p>
        </p:txBody>
      </p:sp>
      <p:pic>
        <p:nvPicPr>
          <p:cNvPr id="3" name="QC_5_BD.5_1#96274d748?htil=1&amp;pid=8e31e9ef5&amp;color=0,0,0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8133" y="1162685"/>
            <a:ext cx="291693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5_2#96274d748?htil=1&amp;sp=1&amp;pid=8e31e9ef5&amp;color=0,0,0&amp;vtp=1&amp;bbb=1&amp;hb=1&amp;hs=1"/>
              <p:cNvSpPr/>
              <p:nvPr/>
            </p:nvSpPr>
            <p:spPr>
              <a:xfrm>
                <a:off x="612648" y="1135253"/>
                <a:ext cx="7918704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𝑂𝐵𝐶𝐷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为半圆柱体玻璃的横截面，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为直径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，一束由紫光和红光组成的复色光沿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点由真空射入玻璃，分别从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点射出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，下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列说法中正确的是(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C_5_BD.5_2#96274d748?htil=1&amp;sp=1&amp;pid=8e31e9ef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35253"/>
                <a:ext cx="7918704" cy="2496757"/>
              </a:xfrm>
              <a:prstGeom prst="rect">
                <a:avLst/>
              </a:prstGeom>
              <a:blipFill rotWithShape="1">
                <a:blip r:embed="rId2"/>
                <a:stretch>
                  <a:fillRect l="-6" t="-20" r="2" b="-2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6_1#96274d748.bracket?pid=8e31e9ef5&amp;color=0,0,0&amp;vpa=2&amp;vtp=1"/>
          <p:cNvSpPr/>
          <p:nvPr/>
        </p:nvSpPr>
        <p:spPr>
          <a:xfrm>
            <a:off x="3747166" y="3065018"/>
            <a:ext cx="495300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BD.7_1#96274d748.choices?pid=8e31e9ef5&amp;color=0,0,0&amp;vtp=1&amp;bbb=1&amp;hs=1"/>
              <p:cNvSpPr/>
              <p:nvPr/>
            </p:nvSpPr>
            <p:spPr>
              <a:xfrm>
                <a:off x="612648" y="3622485"/>
                <a:ext cx="1096365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点射出的是红光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两束光在半圆柱体玻璃中的传播时间相等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紫光在半圆柱体玻璃中的传播速度较大</a:t>
                </a:r>
                <a:endParaRPr lang="en-US" altLang="zh-CN" sz="2800" dirty="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逐渐减小入射角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𝑖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，红光先发生全反射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C_5_BD.7_1#96274d748.choices?pid=8e31e9ef5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622485"/>
                <a:ext cx="1096365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2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8_1#96274d748?htil=2&amp;pid=8e31e9ef5&amp;color=0,0,0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7046" y="1240033"/>
            <a:ext cx="2953512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AS.8_2#96274d748?htil=2&amp;pid=8e31e9ef5&amp;color=0,0,0&amp;vtp=1&amp;bt=1&amp;bbb=1&amp;hb=1&amp;hs=1"/>
              <p:cNvSpPr/>
              <p:nvPr/>
            </p:nvSpPr>
            <p:spPr>
              <a:xfrm>
                <a:off x="612648" y="468000"/>
                <a:ext cx="7882128" cy="2692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玻璃对紫光的折射率大于红光，从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B点射出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的是紫光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，故A错误；设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长度为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，折射角分别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，连接B、D和C、D，如图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𝑖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𝑖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C_5_AS.8_2#96274d748?htil=2&amp;pid=8e31e9ef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7882128" cy="2692400"/>
              </a:xfrm>
              <a:prstGeom prst="rect">
                <a:avLst/>
              </a:prstGeom>
              <a:blipFill rotWithShape="1">
                <a:blip r:embed="rId2"/>
                <a:stretch>
                  <a:fillRect l="-6" r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AS.8_2#96274d748?htil=2&amp;pid=8e31e9ef5&amp;color=0,0,0&amp;vtp=1&amp;bt=1&amp;bbb=1&amp;hb=1&amp;hs=1"/>
              <p:cNvSpPr/>
              <p:nvPr/>
            </p:nvSpPr>
            <p:spPr>
              <a:xfrm>
                <a:off x="612648" y="3137540"/>
                <a:ext cx="10968012" cy="26125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，光在玻璃中的传播时间为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zh-CN" altLang="en-US" sz="2800" b="0" i="0" kern="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B正确；根据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，玻璃对紫光的折射率大于对红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光的折射率，紫光在半圆柱体玻璃中的传播速度较小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，故C错误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；逐渐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减小入射角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𝑖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，紫光临界角较小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，先发生全反射，故D错误。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C_5_AS.8_2#96274d748?htil=2&amp;pid=8e31e9ef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37540"/>
                <a:ext cx="10968012" cy="2612517"/>
              </a:xfrm>
              <a:prstGeom prst="rect">
                <a:avLst/>
              </a:prstGeom>
              <a:blipFill rotWithShape="1">
                <a:blip r:embed="rId3"/>
                <a:stretch>
                  <a:fillRect l="-5" r="-329" b="-2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tags/tag1.xml><?xml version="1.0" encoding="utf-8"?>
<p:tagLst xmlns:p="http://schemas.openxmlformats.org/presentationml/2006/main">
  <p:tag name="commondata" val="eyJoZGlkIjoiZTk0YTQzOGFjYmFhZTQ4MmU4ZWIxYThlMDg3MTZiOWEifQ==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3668</Words>
  <Application>WPS 演示</Application>
  <PresentationFormat>宽屏</PresentationFormat>
  <Paragraphs>213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微软雅黑</vt:lpstr>
      <vt:lpstr>Times New Roman</vt:lpstr>
      <vt:lpstr>宋体</vt:lpstr>
      <vt:lpstr>Cambria Math</vt:lpstr>
      <vt:lpstr>Calibri</vt:lpstr>
      <vt:lpstr>Arial Unicode MS</vt:lpstr>
      <vt:lpstr>等线</vt:lpstr>
      <vt:lpstr>Calibri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3</cp:revision>
  <dcterms:created xsi:type="dcterms:W3CDTF">2024-05-09T05:41:00Z</dcterms:created>
  <dcterms:modified xsi:type="dcterms:W3CDTF">2024-06-20T10:34:02Z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9DFC948CDA5F4A7392B37DA15EB456F0_12</vt:lpwstr>
  </property>
  <property fmtid="{D5CDD505-2E9C-101B-9397-08002B2CF9AE}" pid="3" name="KSOProductBuildVer">
    <vt:lpwstr>2052-12.1.0.16929</vt:lpwstr>
  </property>
</Properties>
</file>